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309" r:id="rId5"/>
    <p:sldId id="323" r:id="rId6"/>
    <p:sldId id="312" r:id="rId7"/>
    <p:sldId id="268" r:id="rId8"/>
    <p:sldId id="315" r:id="rId9"/>
    <p:sldId id="295" r:id="rId10"/>
    <p:sldId id="313" r:id="rId11"/>
    <p:sldId id="339" r:id="rId12"/>
    <p:sldId id="351" r:id="rId13"/>
    <p:sldId id="311" r:id="rId14"/>
    <p:sldId id="357" r:id="rId15"/>
    <p:sldId id="326" r:id="rId16"/>
    <p:sldId id="358" r:id="rId17"/>
    <p:sldId id="329" r:id="rId18"/>
    <p:sldId id="330" r:id="rId19"/>
    <p:sldId id="332" r:id="rId20"/>
    <p:sldId id="342" r:id="rId21"/>
    <p:sldId id="349" r:id="rId22"/>
    <p:sldId id="327" r:id="rId23"/>
    <p:sldId id="343" r:id="rId24"/>
    <p:sldId id="335" r:id="rId25"/>
    <p:sldId id="353" r:id="rId26"/>
    <p:sldId id="352" r:id="rId27"/>
    <p:sldId id="354" r:id="rId28"/>
    <p:sldId id="345" r:id="rId29"/>
    <p:sldId id="346" r:id="rId30"/>
    <p:sldId id="348" r:id="rId31"/>
    <p:sldId id="297" r:id="rId32"/>
    <p:sldId id="325" r:id="rId33"/>
    <p:sldId id="30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524" autoAdjust="0"/>
  </p:normalViewPr>
  <p:slideViewPr>
    <p:cSldViewPr snapToGrid="0" showGuides="1">
      <p:cViewPr varScale="1">
        <p:scale>
          <a:sx n="114" d="100"/>
          <a:sy n="114" d="100"/>
        </p:scale>
        <p:origin x="300" y="10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28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/>
          <p:cNvPicPr>
            <a:picLocks noChangeAspect="1"/>
          </p:cNvPicPr>
          <p:nvPr userDrawn="1"/>
        </p:nvPicPr>
        <p:blipFill rotWithShape="1">
          <a:blip r:embed="rId2">
            <a:alphaModFix amt="44000"/>
          </a:blip>
          <a:srcRect/>
          <a:stretch>
            <a:fillRect/>
          </a:stretch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/>
          <p:cNvPicPr>
            <a:picLocks noChangeAspect="1"/>
          </p:cNvPicPr>
          <p:nvPr userDrawn="1"/>
        </p:nvPicPr>
        <p:blipFill rotWithShape="1">
          <a:blip r:embed="rId2" cstate="print"/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/>
          <p:cNvSpPr>
            <a:spLocks noGrp="1"/>
          </p:cNvSpPr>
          <p:nvPr>
            <p:ph type="dgm" sz="quarter" idx="27" hasCustomPrompt="1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/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/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/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/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/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/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/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/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/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/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/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23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3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1drv.ms/x/s!ApWnci176RvogkhTRFDJRSebhj9o?e=bwKjtm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>
            <a:normAutofit/>
          </a:bodyPr>
          <a:lstStyle/>
          <a:p>
            <a:r>
              <a:rPr lang="en-US" dirty="0" err="1"/>
              <a:t>FoodFirst</a:t>
            </a:r>
            <a:r>
              <a:rPr lang="en-US" dirty="0"/>
              <a:t> Inc.</a:t>
            </a:r>
          </a:p>
        </p:txBody>
      </p:sp>
      <p:pic>
        <p:nvPicPr>
          <p:cNvPr id="16" name="Picture Placeholder 15" descr="photo of 2 men drawing a graph&#10;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393825" y="1143000"/>
            <a:ext cx="5029200" cy="4572000"/>
          </a:xfr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by Adeladun MOA</a:t>
            </a:r>
          </a:p>
        </p:txBody>
      </p:sp>
      <p:pic>
        <p:nvPicPr>
          <p:cNvPr id="7" name="Picture 6" descr="Is Slow the most exclusive restaurant in Lagos? - Businessday 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6" y="1176618"/>
            <a:ext cx="5029200" cy="4504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Relevant Activities Post Elicitation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3312" y="3172706"/>
            <a:ext cx="2743200" cy="287757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After elicitation ,the major activities called the Epics are broken down into tasks ,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,.e developing our user story and arrived at backlogs in a process called story Mapping, The backlogs are prioritized in line with items that will be required for the incremental development (iteration).This is  a collaborative effort of  development team.</a:t>
            </a:r>
          </a:p>
          <a:p>
            <a:endParaRPr lang="en-US" sz="110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5"/>
          </p:nvPr>
        </p:nvSpPr>
        <p:spPr>
          <a:xfrm>
            <a:off x="4724400" y="3172706"/>
            <a:ext cx="2743200" cy="2661634"/>
          </a:xfrm>
        </p:spPr>
        <p:txBody>
          <a:bodyPr>
            <a:norm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The resultant tasks(backlogs) </a:t>
            </a:r>
            <a:r>
              <a:rPr lang="en-US" sz="1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are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taken through as unofficial process called refinement by the PO, where we clearly defined them in more detailed term based on current information.</a:t>
            </a:r>
            <a:r>
              <a:rPr lang="en-US" sz="1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We sought a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pproval of  BO before we the</a:t>
            </a:r>
            <a:r>
              <a:rPr lang="en-US" sz="1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releases were moved to sprint backlog for iterations.</a:t>
            </a:r>
            <a:endParaRPr lang="en-US" sz="12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6"/>
          </p:nvPr>
        </p:nvSpPr>
        <p:spPr>
          <a:xfrm>
            <a:off x="7889132" y="3071126"/>
            <a:ext cx="3019660" cy="2979154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User stories are developed in line with the requirements and assessment criteria. We used expert judgement and analogous estimation technics. Developers gave a direction for the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prioritisations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 To achieve  MVP. plan begins for the first Sprint. By preparing backlogs ready to be worked on</a:t>
            </a:r>
            <a:r>
              <a:rPr lang="en-US" dirty="0"/>
              <a:t>.</a:t>
            </a:r>
          </a:p>
          <a:p>
            <a:pPr algn="l"/>
            <a:r>
              <a:rPr lang="en-US" b="1" dirty="0"/>
              <a:t>We moved to JIRA</a:t>
            </a:r>
          </a:p>
          <a:p>
            <a:pPr algn="l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FoodFirst</a:t>
            </a:r>
            <a:r>
              <a:rPr lang="en-US" dirty="0"/>
              <a:t>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pic>
        <p:nvPicPr>
          <p:cNvPr id="25" name="Graphic 24" descr="Tools outline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358388" y="2338262"/>
            <a:ext cx="731520" cy="731520"/>
          </a:xfrm>
          <a:prstGeom prst="rect">
            <a:avLst/>
          </a:prstGeom>
        </p:spPr>
      </p:pic>
      <p:pic>
        <p:nvPicPr>
          <p:cNvPr id="27" name="Graphic 26" descr="Bar graph with upward trend outline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730240" y="2441186"/>
            <a:ext cx="731520" cy="731520"/>
          </a:xfrm>
          <a:prstGeom prst="rect">
            <a:avLst/>
          </a:prstGeom>
        </p:spPr>
      </p:pic>
      <p:pic>
        <p:nvPicPr>
          <p:cNvPr id="29" name="Graphic 28" descr="Money outlin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102092" y="2339606"/>
            <a:ext cx="731520" cy="731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(ceremonies)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6"/>
          </p:nvPr>
        </p:nvSpPr>
        <p:spPr>
          <a:xfrm>
            <a:off x="1657183" y="2120571"/>
            <a:ext cx="4114800" cy="443489"/>
          </a:xfrm>
        </p:spPr>
        <p:txBody>
          <a:bodyPr/>
          <a:lstStyle/>
          <a:p>
            <a:r>
              <a:rPr lang="en-US" dirty="0"/>
              <a:t>Sprint planning (1hr.45mins)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657183" y="2482884"/>
            <a:ext cx="4114800" cy="108462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At this meeting  with  the development team, we defined the task and purpose ,Dev team discussed needs, defined Acceptance criteria and </a:t>
            </a:r>
            <a:r>
              <a:rPr lang="en-US" dirty="0" err="1"/>
              <a:t>DOD,all</a:t>
            </a:r>
            <a:r>
              <a:rPr lang="en-US" dirty="0"/>
              <a:t> conditions clearly laid </a:t>
            </a:r>
            <a:r>
              <a:rPr lang="en-US" dirty="0" err="1"/>
              <a:t>out.,agreed</a:t>
            </a:r>
            <a:r>
              <a:rPr lang="en-US" dirty="0"/>
              <a:t> with the developers on to do list.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Sprint (2 weeks)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8"/>
          </p:nvPr>
        </p:nvSpPr>
        <p:spPr>
          <a:xfrm>
            <a:off x="1657183" y="3863066"/>
            <a:ext cx="4114800" cy="85329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Further </a:t>
            </a:r>
            <a:r>
              <a:rPr lang="en-US" dirty="0" err="1"/>
              <a:t>priorised</a:t>
            </a:r>
            <a:r>
              <a:rPr lang="en-US" dirty="0"/>
              <a:t> tasks selected from ready to be worked on backlogs and development begins in the 1</a:t>
            </a:r>
            <a:r>
              <a:rPr lang="en-US" baseline="30000" dirty="0"/>
              <a:t>st</a:t>
            </a:r>
            <a:r>
              <a:rPr lang="en-US" dirty="0"/>
              <a:t> sprint.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Sprint review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20"/>
          </p:nvPr>
        </p:nvSpPr>
        <p:spPr>
          <a:xfrm>
            <a:off x="1657183" y="5033152"/>
            <a:ext cx="4114800" cy="90586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Basically this is a demo meeting , user story testing ,inspect ,review  test ,checked acceptance criteria and get feedbacks  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7"/>
          </p:nvPr>
        </p:nvSpPr>
        <p:spPr>
          <a:xfrm>
            <a:off x="6404811" y="2085831"/>
            <a:ext cx="4114800" cy="443489"/>
          </a:xfrm>
        </p:spPr>
        <p:txBody>
          <a:bodyPr/>
          <a:lstStyle/>
          <a:p>
            <a:r>
              <a:rPr lang="en-US" dirty="0"/>
              <a:t>Daily scrum (15mins/day)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5"/>
          </p:nvPr>
        </p:nvSpPr>
        <p:spPr>
          <a:xfrm>
            <a:off x="6404811" y="2482883"/>
            <a:ext cx="4114800" cy="1084629"/>
          </a:xfrm>
        </p:spPr>
        <p:txBody>
          <a:bodyPr>
            <a:normAutofit fontScale="92500"/>
          </a:bodyPr>
          <a:lstStyle/>
          <a:p>
            <a:r>
              <a:rPr lang="en-US" dirty="0"/>
              <a:t>This meeting of Dev. team to keep up with task and accomplishment in the ongoing sprint.. Meetings presided on by </a:t>
            </a:r>
            <a:r>
              <a:rPr lang="en-US" dirty="0" err="1"/>
              <a:t>Nuel</a:t>
            </a:r>
            <a:r>
              <a:rPr lang="en-US" dirty="0"/>
              <a:t> (resident scrum master)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Sprint retrospective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22"/>
          </p:nvPr>
        </p:nvSpPr>
        <p:spPr>
          <a:xfrm>
            <a:off x="6404811" y="3865136"/>
            <a:ext cx="4114800" cy="1324156"/>
          </a:xfrm>
        </p:spPr>
        <p:txBody>
          <a:bodyPr>
            <a:normAutofit/>
          </a:bodyPr>
          <a:lstStyle/>
          <a:p>
            <a:r>
              <a:rPr lang="en-US" dirty="0"/>
              <a:t>Upon completion of each sprint ,we had a meeting to deliberate on our results and activities (well-done, be maintained and to be stopped. Then move to plan the next sprint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FoodFirst</a:t>
            </a:r>
            <a:r>
              <a:rPr lang="en-US" dirty="0"/>
              <a:t> Inc.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1.Jira board-Sprint ready backlog reflecting versions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flipH="1">
            <a:off x="4078941" y="6356349"/>
            <a:ext cx="2384612" cy="365125"/>
          </a:xfrm>
        </p:spPr>
        <p:txBody>
          <a:bodyPr/>
          <a:lstStyle/>
          <a:p>
            <a:r>
              <a:rPr lang="en-US" dirty="0" err="1"/>
              <a:t>FoodFirst</a:t>
            </a:r>
            <a:r>
              <a:rPr lang="en-US" dirty="0"/>
              <a:t> Inc.</a:t>
            </a:r>
          </a:p>
        </p:txBody>
      </p:sp>
      <p:pic>
        <p:nvPicPr>
          <p:cNvPr id="9" name="Content Placeholder 8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753" y="1347109"/>
            <a:ext cx="7739489" cy="4351338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9922"/>
            <a:ext cx="10515600" cy="640080"/>
          </a:xfrm>
        </p:spPr>
        <p:txBody>
          <a:bodyPr/>
          <a:lstStyle/>
          <a:p>
            <a:r>
              <a:rPr lang="en-US" dirty="0"/>
              <a:t>2.Jira board-estimation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Content Placeholder 6" descr="A computer screen 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3953" y="52957"/>
            <a:ext cx="7735712" cy="4351338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3.Jira board-Epics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Content Placeholder 7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80" y="1027069"/>
            <a:ext cx="7735712" cy="4351338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4.Jira board-Sprint commences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Content Placeholder 7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068" y="513032"/>
            <a:ext cx="7735712" cy="4351338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5.Jira board -Sprint in-progress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FoodFirst</a:t>
            </a:r>
            <a:r>
              <a:rPr lang="en-US" dirty="0"/>
              <a:t>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Content Placeholder 7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9447"/>
            <a:ext cx="7735712" cy="4351338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6.Jira board - Sub issues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FoodFirst</a:t>
            </a:r>
            <a:r>
              <a:rPr lang="en-US" dirty="0"/>
              <a:t>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Content Placeholder 7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536700"/>
            <a:ext cx="7735712" cy="4351338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7.Jira board-epics, sprint in-progress and  estimates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FoodFirst</a:t>
            </a:r>
            <a:r>
              <a:rPr lang="en-US" dirty="0"/>
              <a:t>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Content Placeholder 7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536700"/>
            <a:ext cx="7735712" cy="4351338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8.Jira board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FoodFirst</a:t>
            </a:r>
            <a:r>
              <a:rPr lang="en-US" dirty="0"/>
              <a:t>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19</a:t>
            </a:fld>
            <a:endParaRPr lang="en-US" dirty="0"/>
          </a:p>
        </p:txBody>
      </p:sp>
      <p:pic>
        <p:nvPicPr>
          <p:cNvPr id="10" name="Content Placeholder 9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536700"/>
            <a:ext cx="7735712" cy="4351338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As it 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Add 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Our Team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Elicitation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User story mapping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smtClean="0">
                <a:latin typeface="Verdana" panose="020B0604030504040204" pitchFamily="34" charset="0"/>
                <a:ea typeface="Verdana" panose="020B0604030504040204" pitchFamily="34" charset="0"/>
              </a:rPr>
              <a:t>User 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stories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Relevant activities post-elicitation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Events and Ceremonies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Jira boards (1-12) showing processes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Jira boards (13-16) showing reports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Centalised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ordering Mgt.(image)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Project Development and outcome in images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Thank you.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FoodFirst</a:t>
            </a:r>
            <a:r>
              <a:rPr lang="en-US" dirty="0"/>
              <a:t>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9.Jira board-Completion of sprint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FoodFirst</a:t>
            </a:r>
            <a:r>
              <a:rPr lang="en-US" dirty="0"/>
              <a:t>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Content Placeholder 7" descr="A computer screen shot of a computer scree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536700"/>
            <a:ext cx="7735712" cy="4351338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10.Jira board-end of sprint ,to retrospective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FoodFirst</a:t>
            </a:r>
            <a:r>
              <a:rPr lang="en-US" dirty="0"/>
              <a:t>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Content Placeholder 7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536700"/>
            <a:ext cx="7735712" cy="4351338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306" y="136524"/>
            <a:ext cx="9015082" cy="931864"/>
          </a:xfrm>
        </p:spPr>
        <p:txBody>
          <a:bodyPr>
            <a:normAutofit/>
          </a:bodyPr>
          <a:lstStyle/>
          <a:p>
            <a:r>
              <a:rPr lang="en-US" dirty="0"/>
              <a:t>11.Jira board-Retrospective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Content Placeholder 6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536700"/>
            <a:ext cx="7735712" cy="4351338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12.Jira board –</a:t>
            </a:r>
            <a:r>
              <a:rPr lang="en-US" dirty="0" err="1"/>
              <a:t>releases,versions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Content Placeholder 6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536700"/>
            <a:ext cx="7735712" cy="4351338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13.Jira board- Time line (report)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FoodFirst</a:t>
            </a:r>
            <a:r>
              <a:rPr lang="en-US" dirty="0"/>
              <a:t>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Content Placeholder 6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536700"/>
            <a:ext cx="7735712" cy="4351338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14.Jira board- Team velocity (report)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FoodFirst</a:t>
            </a:r>
            <a:r>
              <a:rPr lang="en-US" dirty="0"/>
              <a:t>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Content Placeholder 7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536700"/>
            <a:ext cx="7735712" cy="4351338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15.Jira board-Burndown chart (report)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FoodFirst</a:t>
            </a:r>
            <a:r>
              <a:rPr lang="en-US" dirty="0"/>
              <a:t>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Content Placeholder 7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536700"/>
            <a:ext cx="7735712" cy="4351338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8348"/>
            <a:ext cx="10515600" cy="640080"/>
          </a:xfrm>
        </p:spPr>
        <p:txBody>
          <a:bodyPr/>
          <a:lstStyle/>
          <a:p>
            <a:r>
              <a:rPr lang="en-US" dirty="0"/>
              <a:t>16.Jira board- Cumulative flow diagram (report)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FoodFirst</a:t>
            </a:r>
            <a:r>
              <a:rPr lang="en-US" dirty="0"/>
              <a:t>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Content Placeholder 7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536700"/>
            <a:ext cx="7735712" cy="4351338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524" y="0"/>
            <a:ext cx="6181344" cy="6858000"/>
          </a:xfrm>
        </p:spPr>
      </p:pic>
      <p:sp>
        <p:nvSpPr>
          <p:cNvPr id="33" name="Title 32"/>
          <p:cNvSpPr>
            <a:spLocks noGrp="1"/>
          </p:cNvSpPr>
          <p:nvPr>
            <p:ph type="title"/>
          </p:nvPr>
        </p:nvSpPr>
        <p:spPr>
          <a:xfrm>
            <a:off x="914400" y="4069977"/>
            <a:ext cx="5268468" cy="1353670"/>
          </a:xfrm>
        </p:spPr>
        <p:txBody>
          <a:bodyPr>
            <a:normAutofit/>
          </a:bodyPr>
          <a:lstStyle/>
          <a:p>
            <a:r>
              <a:rPr lang="en-US" sz="2400" dirty="0"/>
              <a:t>Centralized Ordering Management Unit as recommended</a:t>
            </a:r>
          </a:p>
        </p:txBody>
      </p:sp>
      <p:pic>
        <p:nvPicPr>
          <p:cNvPr id="12" name="Picture Placeholder 11" descr="Photo of woman on a laptop&#10;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3157280" y="777240"/>
            <a:ext cx="8229600" cy="5303520"/>
          </a:xfrm>
        </p:spPr>
      </p:pic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20XX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FoodFirst</a:t>
            </a:r>
            <a:r>
              <a:rPr lang="en-US" dirty="0"/>
              <a:t> Inc.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28</a:t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development/result in images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FoodFirst</a:t>
            </a:r>
            <a:r>
              <a:rPr lang="en-US" dirty="0"/>
              <a:t> 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29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How To Start A Food Delivery Service In Nigeria using Mobile &amp; Desktop Apps  - Business - Nigeri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279" y="1536192"/>
            <a:ext cx="2932430" cy="155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Jumia Food Uganda announces return of online food festival | The Kampala  Pos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360" y="3806309"/>
            <a:ext cx="2621280" cy="174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Is Slow the most exclusive restaurant in Lagos? - Businessday 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10" y="1536192"/>
            <a:ext cx="2828290" cy="1621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ow To Start Online Food Business From Home 202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30" y="3879652"/>
            <a:ext cx="2858770" cy="15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171,800+ Food Delivery Stock Photos, Pictures &amp; Royalty-Free ...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046" y="3657188"/>
            <a:ext cx="2621280" cy="1819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388" y="1721898"/>
            <a:ext cx="2421890" cy="1478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        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1347109"/>
            <a:ext cx="7185660" cy="4351338"/>
          </a:xfrm>
        </p:spPr>
        <p:txBody>
          <a:bodyPr/>
          <a:lstStyle/>
          <a:p>
            <a:pPr algn="just"/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Angsana New" panose="02020603050405020304" pitchFamily="18" charset="-34"/>
            </a:endParaRPr>
          </a:p>
          <a:p>
            <a:pPr algn="just"/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Angsana New" panose="02020603050405020304" pitchFamily="18" charset="-34"/>
            </a:endParaRPr>
          </a:p>
          <a:p>
            <a:pPr algn="just"/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Angsana New" panose="02020603050405020304" pitchFamily="18" charset="-34"/>
              </a:rPr>
              <a:t>FoodFirst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Angsana New" panose="02020603050405020304" pitchFamily="18" charset="-34"/>
              </a:rPr>
              <a:t> Inc. is a food Company that offers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Angsana New" panose="02020603050405020304" pitchFamily="18" charset="-34"/>
              </a:rPr>
              <a:t>menued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Angsana New" panose="02020603050405020304" pitchFamily="18" charset="-34"/>
              </a:rPr>
              <a:t> items to working class Customers</a:t>
            </a:r>
          </a:p>
          <a:p>
            <a:pPr algn="just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Angsana New" panose="02020603050405020304" pitchFamily="18" charset="-34"/>
              </a:rPr>
              <a:t>They have 8 locations around the City where they sell to work-in Customers.</a:t>
            </a:r>
          </a:p>
          <a:p>
            <a:pPr algn="just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Angsana New" panose="02020603050405020304" pitchFamily="18" charset="-34"/>
              </a:rPr>
              <a:t> However in view of increasing competition and the dynamics of the economy, Customers’ demand and the urge to drive revenue, they have decided to venture into food delivery services. </a:t>
            </a:r>
          </a:p>
          <a:p>
            <a:pPr algn="just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Angsana New" panose="02020603050405020304" pitchFamily="18" charset="-34"/>
              </a:rPr>
              <a:t>This will require a functional website, accommodate an online application for smartphones and computers to facilitate ordering and delivery via dispatch riders (partnership or company owned).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Food First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3566160"/>
            <a:ext cx="2743200" cy="2651760"/>
          </a:xfrm>
        </p:spPr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owa</a:t>
            </a:r>
            <a:endParaRPr lang="en-US" dirty="0"/>
          </a:p>
          <a:p>
            <a:r>
              <a:rPr lang="en-US" dirty="0"/>
              <a:t>PO/BA</a:t>
            </a:r>
          </a:p>
          <a:p>
            <a:r>
              <a:rPr lang="en-US" dirty="0" smtClean="0"/>
              <a:t>Adeladunmoa@</a:t>
            </a:r>
            <a:r>
              <a:rPr lang="en-US" dirty="0" smtClean="0"/>
              <a:t>gmail.com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724400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00200" y="1371600"/>
            <a:ext cx="2753387" cy="464717"/>
          </a:xfrm>
        </p:spPr>
        <p:txBody>
          <a:bodyPr>
            <a:noAutofit/>
          </a:bodyPr>
          <a:lstStyle/>
          <a:p>
            <a:r>
              <a:rPr lang="en-US" dirty="0"/>
              <a:t>As It Is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Project scope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254496" y="2569464"/>
            <a:ext cx="2185416" cy="2916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2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To Manage the process of developing a food delivery service to working class customers.</a:t>
            </a:r>
          </a:p>
          <a:p>
            <a:r>
              <a:rPr lang="en-US" sz="12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Process improvement and development to incorporate food delivery services for increased patronage.</a:t>
            </a:r>
          </a:p>
          <a:p>
            <a:endParaRPr lang="en-ZA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Project Problems</a:t>
            </a:r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8714232" y="2468880"/>
            <a:ext cx="2185416" cy="3589020"/>
          </a:xfrm>
        </p:spPr>
        <p:txBody>
          <a:bodyPr>
            <a:noAutofit/>
          </a:bodyPr>
          <a:lstStyle/>
          <a:p>
            <a:r>
              <a:rPr lang="en-US" sz="120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FoodFirst</a:t>
            </a:r>
            <a:r>
              <a:rPr lang="en-US" sz="12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has stores in only 8 locations across the City.</a:t>
            </a:r>
          </a:p>
          <a:p>
            <a:r>
              <a:rPr lang="en-US" sz="12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Increasing competition and shrinking customer base.</a:t>
            </a:r>
          </a:p>
          <a:p>
            <a:r>
              <a:rPr lang="en-US" sz="12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Limited branch network- They would like to start a up food delivery services to reach out to more customers.</a:t>
            </a:r>
          </a:p>
          <a:p>
            <a:endParaRPr lang="en-ZA" sz="1200" noProof="1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FoodFirst</a:t>
            </a:r>
            <a:r>
              <a:rPr lang="en-US" dirty="0"/>
              <a:t> Inc.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4</a:t>
            </a:fld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1600200" y="2227396"/>
            <a:ext cx="4178808" cy="3383280"/>
          </a:xfrm>
        </p:spPr>
      </p:sp>
      <p:pic>
        <p:nvPicPr>
          <p:cNvPr id="1028" name="Picture 4" descr="brown pastry on white ceramic pl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103120"/>
            <a:ext cx="4445508" cy="362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00200" y="1371600"/>
            <a:ext cx="2753387" cy="464717"/>
          </a:xfrm>
        </p:spPr>
        <p:txBody>
          <a:bodyPr>
            <a:noAutofit/>
          </a:bodyPr>
          <a:lstStyle/>
          <a:p>
            <a:r>
              <a:rPr lang="en-US" dirty="0"/>
              <a:t>Add 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54496" y="2155526"/>
            <a:ext cx="2185416" cy="3657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Aims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254496" y="2569464"/>
            <a:ext cx="2185416" cy="291693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effectLst/>
            </a:endParaRPr>
          </a:p>
          <a:p>
            <a:endParaRPr lang="en-ZA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Objectives</a:t>
            </a:r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72B4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Have a functional Website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72B4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Have a smartphone app that works for ordering.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72B4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Payment integration.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72B4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Efficient </a:t>
            </a:r>
            <a:r>
              <a:rPr lang="en-US" sz="1200" i="0" dirty="0">
                <a:solidFill>
                  <a:srgbClr val="172B4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delivery</a:t>
            </a:r>
            <a:r>
              <a:rPr lang="en-US" i="0" dirty="0">
                <a:solidFill>
                  <a:srgbClr val="172B4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services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72B4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Feedbacks</a:t>
            </a:r>
          </a:p>
          <a:p>
            <a:endParaRPr lang="en-US" dirty="0">
              <a:effectLst/>
            </a:endParaRPr>
          </a:p>
          <a:p>
            <a:endParaRPr lang="en-ZA" noProof="1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FoodFirst</a:t>
            </a:r>
            <a:r>
              <a:rPr lang="en-US" dirty="0"/>
              <a:t> Inc.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61194" y="2658326"/>
            <a:ext cx="2549406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i="0" dirty="0">
                <a:solidFill>
                  <a:srgbClr val="172B4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To develop a functional website ,a smartphone app and designated lines where customers can place orders in order:</a:t>
            </a:r>
          </a:p>
          <a:p>
            <a:pPr algn="l"/>
            <a:endParaRPr lang="en-US" sz="1200" i="0" dirty="0">
              <a:solidFill>
                <a:srgbClr val="172B4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en-US" sz="1200" i="0" dirty="0">
                <a:solidFill>
                  <a:srgbClr val="172B4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To increase market share and coverage.</a:t>
            </a:r>
          </a:p>
          <a:p>
            <a:pPr algn="l"/>
            <a:endParaRPr lang="en-US" sz="1200" i="0" dirty="0">
              <a:solidFill>
                <a:srgbClr val="172B4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en-US" sz="1200" i="0" dirty="0">
                <a:solidFill>
                  <a:srgbClr val="172B4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To increase Company's profitability.</a:t>
            </a:r>
          </a:p>
          <a:p>
            <a:pPr algn="l"/>
            <a:endParaRPr lang="en-US" sz="1200" i="0" dirty="0">
              <a:solidFill>
                <a:srgbClr val="172B4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en-US" sz="1200" i="0" dirty="0">
                <a:solidFill>
                  <a:srgbClr val="172B4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To increase Customer </a:t>
            </a:r>
            <a:r>
              <a:rPr lang="en-US" sz="1200" dirty="0">
                <a:solidFill>
                  <a:srgbClr val="172B4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satisfaction</a:t>
            </a:r>
            <a:r>
              <a:rPr lang="en-US" sz="1200" i="0" dirty="0">
                <a:solidFill>
                  <a:srgbClr val="172B4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pic>
        <p:nvPicPr>
          <p:cNvPr id="14" name="Picture 2" descr="Food Delivery Images - Free Download on Freepik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8" r="8918"/>
          <a:stretch>
            <a:fillRect/>
          </a:stretch>
        </p:blipFill>
        <p:spPr bwMode="auto">
          <a:xfrm>
            <a:off x="1600200" y="1836317"/>
            <a:ext cx="4178300" cy="377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0"/>
          </p:nvPr>
        </p:nvSpPr>
        <p:spPr>
          <a:xfrm>
            <a:off x="837882" y="5538152"/>
            <a:ext cx="2103438" cy="274320"/>
          </a:xfrm>
        </p:spPr>
        <p:txBody>
          <a:bodyPr/>
          <a:lstStyle/>
          <a:p>
            <a:r>
              <a:rPr lang="en-US" dirty="0"/>
              <a:t>BA;PO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3642678" y="5249545"/>
            <a:ext cx="2103438" cy="274320"/>
          </a:xfrm>
        </p:spPr>
        <p:txBody>
          <a:bodyPr/>
          <a:lstStyle/>
          <a:p>
            <a:r>
              <a:rPr lang="en-US" dirty="0"/>
              <a:t>Noa Bill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3642360" y="5538152"/>
            <a:ext cx="2103438" cy="274320"/>
          </a:xfrm>
        </p:spPr>
        <p:txBody>
          <a:bodyPr/>
          <a:lstStyle/>
          <a:p>
            <a:r>
              <a:rPr lang="en-US" dirty="0"/>
              <a:t>Head IT/Tech team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6446204" y="5249545"/>
            <a:ext cx="2103438" cy="274320"/>
          </a:xfrm>
        </p:spPr>
        <p:txBody>
          <a:bodyPr/>
          <a:lstStyle/>
          <a:p>
            <a:r>
              <a:rPr lang="en-US" dirty="0"/>
              <a:t>Dayo </a:t>
            </a:r>
            <a:r>
              <a:rPr lang="en-US" dirty="0" err="1"/>
              <a:t>Nuel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4"/>
          </p:nvPr>
        </p:nvSpPr>
        <p:spPr>
          <a:xfrm>
            <a:off x="6445886" y="5538152"/>
            <a:ext cx="2103438" cy="274320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5"/>
          </p:nvPr>
        </p:nvSpPr>
        <p:spPr>
          <a:xfrm>
            <a:off x="9249412" y="5249545"/>
            <a:ext cx="2103438" cy="274320"/>
          </a:xfrm>
        </p:spPr>
        <p:txBody>
          <a:bodyPr/>
          <a:lstStyle/>
          <a:p>
            <a:r>
              <a:rPr lang="en-US" dirty="0"/>
              <a:t>Jenny Etta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6"/>
          </p:nvPr>
        </p:nvSpPr>
        <p:spPr>
          <a:xfrm>
            <a:off x="9249094" y="5538152"/>
            <a:ext cx="2103438" cy="274320"/>
          </a:xfrm>
        </p:spPr>
        <p:txBody>
          <a:bodyPr/>
          <a:lstStyle/>
          <a:p>
            <a:r>
              <a:rPr lang="en-US" dirty="0"/>
              <a:t>BO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FoodFirst</a:t>
            </a:r>
            <a:r>
              <a:rPr lang="en-US" dirty="0"/>
              <a:t>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pic>
        <p:nvPicPr>
          <p:cNvPr id="14" name="Picture Placeholder 13" descr="A person sitting on a stool&#10;&#10;Description automatically generated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5114" r="5114"/>
          <a:stretch>
            <a:fillRect/>
          </a:stretch>
        </p:blipFill>
        <p:spPr/>
      </p:pic>
      <p:pic>
        <p:nvPicPr>
          <p:cNvPr id="25" name="Picture Placeholder 24" descr="A person with her arms crossed&#10;&#10;Description automatically generated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997" b="1997"/>
          <a:stretch>
            <a:fillRect/>
          </a:stretch>
        </p:blipFill>
        <p:spPr/>
      </p:pic>
      <p:pic>
        <p:nvPicPr>
          <p:cNvPr id="39" name="Picture Placeholder 38" descr="A person smiling for a picture&#10;&#10;Description automatically generated"/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10339" r="10339"/>
          <a:stretch>
            <a:fillRect/>
          </a:stretch>
        </p:blipFill>
        <p:spPr/>
      </p:pic>
      <p:sp>
        <p:nvSpPr>
          <p:cNvPr id="55" name="Picture Placeholder 54"/>
          <p:cNvSpPr>
            <a:spLocks noGrp="1"/>
          </p:cNvSpPr>
          <p:nvPr>
            <p:ph type="pic" sz="quarter" idx="17"/>
          </p:nvPr>
        </p:nvSpPr>
        <p:spPr/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Elicitation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629400" y="2389240"/>
            <a:ext cx="4416552" cy="3244644"/>
          </a:xfrm>
        </p:spPr>
        <p:txBody>
          <a:bodyPr>
            <a:normAutofit fontScale="47500" lnSpcReduction="20000"/>
          </a:bodyPr>
          <a:lstStyle/>
          <a:p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This is a very importance exercise, we had sessions (questions and answers, deliberations} with the BO and relevant stakeholders to ensure that what is to be accomplished fits into the system. </a:t>
            </a:r>
          </a:p>
          <a:p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We discussed the current state of </a:t>
            </a:r>
            <a:r>
              <a:rPr lang="en-US" sz="3000" dirty="0" err="1">
                <a:latin typeface="Verdana" panose="020B0604030504040204" pitchFamily="34" charset="0"/>
                <a:ea typeface="Verdana" panose="020B0604030504040204" pitchFamily="34" charset="0"/>
              </a:rPr>
              <a:t>FoodFirst</a:t>
            </a: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 Inc., processes in their operation, expectations from the proposed food delivery business, available facilities and limitations </a:t>
            </a:r>
            <a:r>
              <a:rPr lang="en-US" sz="3000" dirty="0" err="1">
                <a:latin typeface="Verdana" panose="020B0604030504040204" pitchFamily="34" charset="0"/>
                <a:ea typeface="Verdana" panose="020B0604030504040204" pitchFamily="34" charset="0"/>
              </a:rPr>
              <a:t>e.t.c</a:t>
            </a: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We came up with </a:t>
            </a:r>
            <a:r>
              <a:rPr lang="en-US" sz="3000" dirty="0" err="1">
                <a:latin typeface="Verdana" panose="020B0604030504040204" pitchFamily="34" charset="0"/>
                <a:ea typeface="Verdana" panose="020B0604030504040204" pitchFamily="34" charset="0"/>
              </a:rPr>
              <a:t>itemised</a:t>
            </a: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 requirements.</a:t>
            </a:r>
          </a:p>
          <a:p>
            <a:endParaRPr lang="en-US" sz="3700" dirty="0"/>
          </a:p>
          <a:p>
            <a:endParaRPr lang="en-US" dirty="0"/>
          </a:p>
          <a:p>
            <a:endParaRPr lang="en-US" dirty="0"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Placeholder 9" descr="A screenshot of a computer&#10;&#10;Description automatically generated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" r="13"/>
          <a:stretch>
            <a:fillRect/>
          </a:stretch>
        </p:blipFill>
        <p:spPr>
          <a:xfrm>
            <a:off x="838200" y="836203"/>
            <a:ext cx="4933335" cy="5702709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Mapping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FoodFirst</a:t>
            </a:r>
            <a:r>
              <a:rPr lang="en-US" dirty="0"/>
              <a:t> Inc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FoodFirst</a:t>
            </a:r>
            <a:r>
              <a:rPr lang="en-US" dirty="0">
                <a:hlinkClick r:id="rId2"/>
              </a:rPr>
              <a:t> Inc story mapping (1) (2).xlsx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FoodFirst</a:t>
            </a:r>
            <a:r>
              <a:rPr lang="en-US" dirty="0"/>
              <a:t>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Content Placeholder 6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536700"/>
            <a:ext cx="7735712" cy="4351338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75A5AD-EC1E-483F-AF0B-4636A5C22935}">
  <ds:schemaRefs/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230e9df3-be65-4c73-a93b-d1236ebd677e"/>
    <ds:schemaRef ds:uri="http://purl.org/dc/elements/1.1/"/>
    <ds:schemaRef ds:uri="http://schemas.microsoft.com/office/2006/documentManagement/types"/>
    <ds:schemaRef ds:uri="http://schemas.microsoft.com/sharepoint/v3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CC3022A-70F1-4B7E-97CD-F6F1ACAD797D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</Template>
  <TotalTime>6</TotalTime>
  <Words>956</Words>
  <Application>Microsoft Office PowerPoint</Application>
  <PresentationFormat>Widescreen</PresentationFormat>
  <Paragraphs>190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Angsana New</vt:lpstr>
      <vt:lpstr>Arial</vt:lpstr>
      <vt:lpstr>Calibri</vt:lpstr>
      <vt:lpstr>Quire Sans Pro Light</vt:lpstr>
      <vt:lpstr>Times New Roman</vt:lpstr>
      <vt:lpstr>Tisa Offc Serif Pro</vt:lpstr>
      <vt:lpstr>Verdana</vt:lpstr>
      <vt:lpstr>Office Theme</vt:lpstr>
      <vt:lpstr>FoodFirst Inc.</vt:lpstr>
      <vt:lpstr>Table of Content</vt:lpstr>
      <vt:lpstr>                                         Introduction</vt:lpstr>
      <vt:lpstr>As It Is</vt:lpstr>
      <vt:lpstr>Add on</vt:lpstr>
      <vt:lpstr>Our Team</vt:lpstr>
      <vt:lpstr>Elicitation </vt:lpstr>
      <vt:lpstr>User Story Mapping </vt:lpstr>
      <vt:lpstr>User Stories</vt:lpstr>
      <vt:lpstr>Relevant Activities Post Elicitation</vt:lpstr>
      <vt:lpstr>EVENTS (ceremonies)</vt:lpstr>
      <vt:lpstr>1.Jira board-Sprint ready backlog reflecting versions</vt:lpstr>
      <vt:lpstr>2.Jira board-estimation</vt:lpstr>
      <vt:lpstr>3.Jira board-Epics</vt:lpstr>
      <vt:lpstr>4.Jira board-Sprint commences</vt:lpstr>
      <vt:lpstr>5.Jira board -Sprint in-progress</vt:lpstr>
      <vt:lpstr>6.Jira board - Sub issues</vt:lpstr>
      <vt:lpstr>7.Jira board-epics, sprint in-progress and  estimates</vt:lpstr>
      <vt:lpstr>8.Jira board </vt:lpstr>
      <vt:lpstr>9.Jira board-Completion of sprint</vt:lpstr>
      <vt:lpstr>10.Jira board-end of sprint ,to retrospective</vt:lpstr>
      <vt:lpstr>11.Jira board-Retrospective</vt:lpstr>
      <vt:lpstr>12.Jira board –releases,versions</vt:lpstr>
      <vt:lpstr>13.Jira board- Time line (report)</vt:lpstr>
      <vt:lpstr>14.Jira board- Team velocity (report)</vt:lpstr>
      <vt:lpstr>15.Jira board-Burndown chart (report)</vt:lpstr>
      <vt:lpstr>16.Jira board- Cumulative flow diagram (report)</vt:lpstr>
      <vt:lpstr>Centralized Ordering Management Unit as recommended</vt:lpstr>
      <vt:lpstr>Project development/result in images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FoodFirst Inc.</dc:title>
  <dc:creator>mowa adeladun</dc:creator>
  <cp:lastModifiedBy>Windows User</cp:lastModifiedBy>
  <cp:revision>14</cp:revision>
  <dcterms:created xsi:type="dcterms:W3CDTF">2023-09-26T06:00:00Z</dcterms:created>
  <dcterms:modified xsi:type="dcterms:W3CDTF">2024-10-23T22:07:24Z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ICV">
    <vt:lpwstr>771E0CACFA1A4784AEC2FA29837A5C77_13</vt:lpwstr>
  </property>
  <property fmtid="{D5CDD505-2E9C-101B-9397-08002B2CF9AE}" pid="5" name="KSOProductBuildVer">
    <vt:lpwstr>1033-12.2.0.17119</vt:lpwstr>
  </property>
</Properties>
</file>